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5" r:id="rId3"/>
  </p:sldMasterIdLst>
  <p:notesMasterIdLst>
    <p:notesMasterId r:id="rId101"/>
  </p:notesMasterIdLst>
  <p:sldIdLst>
    <p:sldId id="746" r:id="rId4"/>
    <p:sldId id="745" r:id="rId5"/>
    <p:sldId id="748" r:id="rId6"/>
    <p:sldId id="747" r:id="rId7"/>
    <p:sldId id="651" r:id="rId8"/>
    <p:sldId id="650" r:id="rId9"/>
    <p:sldId id="519" r:id="rId10"/>
    <p:sldId id="630" r:id="rId11"/>
    <p:sldId id="520" r:id="rId12"/>
    <p:sldId id="523" r:id="rId13"/>
    <p:sldId id="631" r:id="rId14"/>
    <p:sldId id="524" r:id="rId15"/>
    <p:sldId id="525" r:id="rId16"/>
    <p:sldId id="526" r:id="rId17"/>
    <p:sldId id="527" r:id="rId18"/>
    <p:sldId id="530" r:id="rId19"/>
    <p:sldId id="529" r:id="rId20"/>
    <p:sldId id="632" r:id="rId21"/>
    <p:sldId id="531" r:id="rId22"/>
    <p:sldId id="532" r:id="rId23"/>
    <p:sldId id="633" r:id="rId24"/>
    <p:sldId id="533" r:id="rId25"/>
    <p:sldId id="534" r:id="rId26"/>
    <p:sldId id="535" r:id="rId27"/>
    <p:sldId id="536" r:id="rId28"/>
    <p:sldId id="537" r:id="rId29"/>
    <p:sldId id="538" r:id="rId30"/>
    <p:sldId id="634" r:id="rId31"/>
    <p:sldId id="544" r:id="rId32"/>
    <p:sldId id="543" r:id="rId33"/>
    <p:sldId id="545" r:id="rId34"/>
    <p:sldId id="546" r:id="rId35"/>
    <p:sldId id="547" r:id="rId36"/>
    <p:sldId id="548" r:id="rId37"/>
    <p:sldId id="635" r:id="rId38"/>
    <p:sldId id="550" r:id="rId39"/>
    <p:sldId id="549" r:id="rId40"/>
    <p:sldId id="636" r:id="rId41"/>
    <p:sldId id="551" r:id="rId42"/>
    <p:sldId id="552" r:id="rId43"/>
    <p:sldId id="553" r:id="rId44"/>
    <p:sldId id="638" r:id="rId45"/>
    <p:sldId id="555" r:id="rId46"/>
    <p:sldId id="556" r:id="rId47"/>
    <p:sldId id="561" r:id="rId48"/>
    <p:sldId id="563" r:id="rId49"/>
    <p:sldId id="564" r:id="rId50"/>
    <p:sldId id="637" r:id="rId51"/>
    <p:sldId id="562" r:id="rId52"/>
    <p:sldId id="565" r:id="rId53"/>
    <p:sldId id="639" r:id="rId54"/>
    <p:sldId id="567" r:id="rId55"/>
    <p:sldId id="566" r:id="rId56"/>
    <p:sldId id="640" r:id="rId57"/>
    <p:sldId id="570" r:id="rId58"/>
    <p:sldId id="572" r:id="rId59"/>
    <p:sldId id="641" r:id="rId60"/>
    <p:sldId id="571" r:id="rId61"/>
    <p:sldId id="573" r:id="rId62"/>
    <p:sldId id="574" r:id="rId63"/>
    <p:sldId id="575" r:id="rId64"/>
    <p:sldId id="576" r:id="rId65"/>
    <p:sldId id="577" r:id="rId66"/>
    <p:sldId id="578" r:id="rId67"/>
    <p:sldId id="579" r:id="rId68"/>
    <p:sldId id="581" r:id="rId69"/>
    <p:sldId id="582" r:id="rId70"/>
    <p:sldId id="583" r:id="rId71"/>
    <p:sldId id="584" r:id="rId72"/>
    <p:sldId id="585" r:id="rId73"/>
    <p:sldId id="586" r:id="rId74"/>
    <p:sldId id="588" r:id="rId75"/>
    <p:sldId id="589" r:id="rId76"/>
    <p:sldId id="590" r:id="rId77"/>
    <p:sldId id="591" r:id="rId78"/>
    <p:sldId id="611" r:id="rId79"/>
    <p:sldId id="612" r:id="rId80"/>
    <p:sldId id="645" r:id="rId81"/>
    <p:sldId id="613" r:id="rId82"/>
    <p:sldId id="614" r:id="rId83"/>
    <p:sldId id="615" r:id="rId84"/>
    <p:sldId id="646" r:id="rId85"/>
    <p:sldId id="616" r:id="rId86"/>
    <p:sldId id="617" r:id="rId87"/>
    <p:sldId id="618" r:id="rId88"/>
    <p:sldId id="619" r:id="rId89"/>
    <p:sldId id="620" r:id="rId90"/>
    <p:sldId id="621" r:id="rId91"/>
    <p:sldId id="623" r:id="rId92"/>
    <p:sldId id="647" r:id="rId93"/>
    <p:sldId id="624" r:id="rId94"/>
    <p:sldId id="625" r:id="rId95"/>
    <p:sldId id="626" r:id="rId96"/>
    <p:sldId id="627" r:id="rId97"/>
    <p:sldId id="628" r:id="rId98"/>
    <p:sldId id="629" r:id="rId99"/>
    <p:sldId id="652" r:id="rId100"/>
  </p:sldIdLst>
  <p:sldSz cx="12192000" cy="6858000"/>
  <p:notesSz cx="6858000" cy="9144000"/>
  <p:embeddedFontLst>
    <p:embeddedFont>
      <p:font typeface="等线" panose="02010600030101010101" charset="0"/>
      <p:regular r:id="rId105"/>
      <p:bold r:id="rId10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68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1" autoAdjust="0"/>
    <p:restoredTop sz="94660"/>
  </p:normalViewPr>
  <p:slideViewPr>
    <p:cSldViewPr snapToGrid="0">
      <p:cViewPr>
        <p:scale>
          <a:sx n="50" d="100"/>
          <a:sy n="50" d="100"/>
        </p:scale>
        <p:origin x="-1962" y="-1236"/>
      </p:cViewPr>
      <p:guideLst>
        <p:guide orient="horz" pos="2160"/>
        <p:guide pos="3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6" Type="http://schemas.openxmlformats.org/officeDocument/2006/relationships/font" Target="fonts/font2.fntdata"/><Relationship Id="rId105" Type="http://schemas.openxmlformats.org/officeDocument/2006/relationships/font" Target="fonts/font1.fntdata"/><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notesMaster" Target="notesMasters/notesMaster1.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2FDE-E799-48AC-B1C7-1DB11DD6649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413D1-10C3-4201-9AA0-9463628355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“一腔热血勤珍重，洒去犹能化碧涛”</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让我们追寻英雄的足迹，感悟舍身忘家、无私奉献的赤子情怀</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“一字征鸿强军路，岁月峥嵘放眼量”</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让我们踏着时代的强音，感悟爱军精武、砥砺奋进的使命担当</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“一寸山河一寸血，一抔热土一抔魂”</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让我们透视战火的硝烟，感悟逢敌亮剑、英勇无畏的战斗精神</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“一腔热血勤珍重，洒去犹能化碧涛”</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让我们追寻英雄的足迹，感悟舍身忘家、无私奉献的赤子情怀</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“一字征鸿强军路，岁月峥嵘放眼量”</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让我们踏着时代的强音，感悟爱军精武、砥砺奋进的使命担当</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“一片丹心忠于党，血染红旗沃中华”</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让我们触摸红色的印记，感悟铁心向党、矢志不渝的忠诚品格</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文本框 6"/>
          <p:cNvSpPr txBox="1"/>
          <p:nvPr userDrawn="1"/>
        </p:nvSpPr>
        <p:spPr>
          <a:xfrm>
            <a:off x="101600" y="6318885"/>
            <a:ext cx="12111355" cy="491490"/>
          </a:xfrm>
          <a:prstGeom prst="rect">
            <a:avLst/>
          </a:prstGeom>
          <a:noFill/>
        </p:spPr>
        <p:txBody>
          <a:bodyPr wrap="square" rtlCol="0">
            <a:spAutoFit/>
          </a:bodyPr>
          <a:lstStyle/>
          <a:p>
            <a:r>
              <a:rPr lang="zh-CN" altLang="en-US" sz="2600" dirty="0">
                <a:ln w="12700">
                  <a:noFill/>
                </a:ln>
                <a:solidFill>
                  <a:srgbClr val="FFFF00"/>
                </a:solidFill>
                <a:effectLst>
                  <a:outerShdw dist="76200" dir="2700000" algn="tl" rotWithShape="0">
                    <a:prstClr val="black">
                      <a:alpha val="100000"/>
                    </a:prstClr>
                  </a:outerShdw>
                </a:effectLst>
                <a:latin typeface="方正兰亭大黑_GBK" panose="02000500000000000000" charset="-122"/>
                <a:ea typeface="方正兰亭大黑_GBK" panose="02000500000000000000" charset="-122"/>
                <a:cs typeface="方正兰亭大黑_GBK" panose="02000500000000000000" charset="-122"/>
              </a:rPr>
              <a:t>“一寸山河一寸血，一抔热土一抔魂”</a:t>
            </a:r>
            <a:r>
              <a:rPr lang="en-US" altLang="zh-CN" sz="26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   </a:t>
            </a:r>
            <a:r>
              <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rPr>
              <a:t>让我们透视战火的硝烟，感悟逢敌亮剑、英勇无畏的战斗精神</a:t>
            </a:r>
            <a:endParaRPr lang="zh-CN" altLang="en-US" sz="1700" dirty="0">
              <a:ln w="12700">
                <a:noFill/>
              </a:ln>
              <a:solidFill>
                <a:srgbClr val="FFFF00"/>
              </a:solidFill>
              <a:effectLst>
                <a:outerShdw dist="76200" dir="2700000" algn="tl" rotWithShape="0">
                  <a:prstClr val="black">
                    <a:alpha val="100000"/>
                  </a:prstClr>
                </a:outerShdw>
              </a:effectLst>
              <a:latin typeface="方正行楷简体" panose="02000000000000000000" charset="-122"/>
              <a:ea typeface="方正行楷简体" panose="02000000000000000000" charset="-122"/>
              <a:cs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jpeg"/><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4886" y="1275705"/>
            <a:ext cx="10777480" cy="452310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6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归结起来，大会主题向党内外、国内外鲜明宣示，中国共产党和中国人民在全面建设社会主义现代化国家新征程上举什么旗、走什么路、以什么样的精神状态、朝着什么样的目标继续</a:t>
            </a:r>
            <a:r>
              <a:rPr lang="zh-CN" altLang="en-US" sz="36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前进。</a:t>
            </a:r>
            <a:endParaRPr lang="zh-CN" altLang="en-US" sz="36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3587842" cy="461665"/>
          </a:xfrm>
          <a:prstGeom prst="rect">
            <a:avLst/>
          </a:prstGeom>
        </p:spPr>
        <p:txBody>
          <a:bodyPr wrap="none">
            <a:spAutoFit/>
          </a:bodyPr>
          <a:lstStyle/>
          <a:p>
            <a:r>
              <a:rPr lang="zh-CN" altLang="zh-CN"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（一）党的二十大的主题</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2047875" y="2828925"/>
            <a:ext cx="9982200" cy="762000"/>
            <a:chOff x="1952625" y="2714625"/>
            <a:chExt cx="9982200"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6873998" cy="707886"/>
            </a:xfrm>
            <a:prstGeom prst="rect">
              <a:avLst/>
            </a:prstGeom>
          </p:spPr>
          <p:txBody>
            <a:bodyPr wrap="none">
              <a:spAutoFit/>
            </a:bodyPr>
            <a:lstStyle/>
            <a:p>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（二）党的二十大的主要成果</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3400" y="1523355"/>
            <a:ext cx="11106150" cy="4030980"/>
          </a:xfrm>
          <a:prstGeom prst="rect">
            <a:avLst/>
          </a:prstGeom>
          <a:noFill/>
        </p:spPr>
        <p:txBody>
          <a:bodyPr wrap="square" rtlCol="0">
            <a:spAutoFit/>
          </a:bodyPr>
          <a:lstStyle/>
          <a:p>
            <a:pPr>
              <a:lnSpc>
                <a:spcPct val="200000"/>
              </a:lnSpc>
              <a:buClrTx/>
              <a:buSzTx/>
              <a:buFontTx/>
            </a:pP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这次大会立足我国发展新的战略机遇、新的战略任务、新的战略阶段、新的战略要求、新的战略环境，科学谋划未来</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年乃至更长时期党和国家事业发展的目标任务和大政方针，在政治上、理论上、实践上取得了一系列重大</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成果。</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4206601"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（二）党的二十大的主要成果</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3936" y="1123304"/>
            <a:ext cx="10777480" cy="5015865"/>
          </a:xfrm>
          <a:prstGeom prst="rect">
            <a:avLst/>
          </a:prstGeom>
          <a:noFill/>
        </p:spPr>
        <p:txBody>
          <a:bodyPr wrap="square" rtlCol="0">
            <a:spAutoFit/>
          </a:bodyPr>
          <a:lstStyle/>
          <a:p>
            <a:pPr>
              <a:lnSpc>
                <a:spcPct val="200000"/>
              </a:lnSpc>
              <a:buClrTx/>
              <a:buSzTx/>
              <a:buFontTx/>
            </a:pP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习主席所作的报告</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思想深邃、站位高远、视野宏阔，系统阐述了关系党和国家事业发展的一系列重大理论和实践问题，是党和人民智慧的结晶，是党团结带领全国各族人民夺取中国特色社会主义新胜利的政治宣言和行动纲领，是马克思主义的纲领性</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文献。</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4206601"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（二）党的二十大的主要成果</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4490" y="1054735"/>
            <a:ext cx="11465560" cy="501586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大会通过的党章修正案</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充分吸收党的二十大报告确立的重大理论观点和重大战略思想，体现了马克思主义中国化时代化最新成果，体现了党的十九大以来党中央提出的治国理政新理念、新思想、新战略，体现了党的工作和党的建设的新鲜经验，对于深入推进新时代党的建设新的伟大工程具有重大</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意义。</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4206601"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（二）党的二十大的主要成果</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8686" y="1237605"/>
            <a:ext cx="11075164"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smtClean="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党</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的二十届一中全会选举产生了以习近平同志为核心的新一届中央领导</a:t>
            </a:r>
            <a:r>
              <a:rPr lang="zh-CN" altLang="en-US" sz="3200" dirty="0" smtClean="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集体</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。这一系列重大成果，必将在新征程上发挥强大的政治引领、精神激励和力量凝聚作用，确保中华民族伟大复兴号巨轮乘风破浪、扬帆远航。</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4206601"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（二）党的二十大的主要成果</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8650" y="2971631"/>
            <a:ext cx="11353800" cy="914738"/>
          </a:xfrm>
          <a:prstGeom prst="rect">
            <a:avLst/>
          </a:prstGeom>
          <a:noFill/>
        </p:spPr>
        <p:txBody>
          <a:bodyPr wrap="square" rtlCol="0">
            <a:spAutoFit/>
          </a:bodyPr>
          <a:lstStyle/>
          <a:p>
            <a:pPr>
              <a:lnSpc>
                <a:spcPct val="150000"/>
              </a:lnSpc>
              <a:buClrTx/>
              <a:buSzTx/>
              <a:buFontTx/>
            </a:pP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468" y="1047750"/>
            <a:ext cx="11366882" cy="501586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过去</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年和新时代以来的</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年，在党</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sym typeface="+mn-ea"/>
              </a:rPr>
              <a:t>和</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国家发展进程中极不寻常、极不平凡。“极不寻常、极不平凡”这</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8</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个字，道出了这</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年我们的涉滩之险、爬坡之艰、闯关之难，更道出了党</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sym typeface="+mn-ea"/>
              </a:rPr>
              <a:t>和</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国家事业取得的历史性成就、发生的历史性变革。报告</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以</a:t>
            </a:r>
            <a:r>
              <a:rPr lang="en-US" altLang="zh-CN"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3”+“</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15”+“4”</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的结构进行了全面回顾</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总结。</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419225" y="2847975"/>
            <a:ext cx="9991269" cy="762000"/>
            <a:chOff x="1952625" y="2714625"/>
            <a:chExt cx="9991269"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8932253" cy="707886"/>
            </a:xfrm>
            <a:prstGeom prst="rect">
              <a:avLst/>
            </a:prstGeom>
          </p:spPr>
          <p:txBody>
            <a:bodyPr wrap="none">
              <a:spAutoFit/>
            </a:bodyPr>
            <a:lstStyle/>
            <a:p>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（一）党的十八大以来经历的三件大事</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2986" y="1258651"/>
            <a:ext cx="10777480" cy="452310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一是迎来中国共产党成立一百周年</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，这件大事意味着我们党作为世界上最大的马克思主义执政党，经过百年奋斗洗礼而始终初心不改、朝气蓬勃。</a:t>
            </a:r>
            <a:endPar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50000"/>
              </a:lnSpc>
              <a:buClrTx/>
              <a:buSzTx/>
              <a:buFontTx/>
            </a:pP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二是中国特色社会主义进入新时代</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，这件大事意味着我国发展站上了新的历史方位，我们迎来了从站起来、富起来到强起来的伟大</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飞跃。</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35454"/>
            <a:ext cx="5444119"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（一）党的十八大以来经历的三件大事</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43230" y="1001395"/>
            <a:ext cx="11377930" cy="5262245"/>
          </a:xfrm>
          <a:prstGeom prst="rect">
            <a:avLst/>
          </a:prstGeom>
          <a:noFill/>
        </p:spPr>
        <p:txBody>
          <a:bodyPr wrap="square" rtlCol="0">
            <a:spAutoFit/>
          </a:bodyPr>
          <a:lstStyle/>
          <a:p>
            <a:pPr>
              <a:lnSpc>
                <a:spcPct val="150000"/>
              </a:lnSpc>
              <a:buClrTx/>
              <a:buSzTx/>
              <a:buFontTx/>
            </a:pPr>
            <a:r>
              <a:rPr lang="en-US" altLang="zh-CN" sz="2800"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b="1"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为深入贯彻习近平总书记在中央主题教育工作会议上的重要讲话精神，用党的创新理论统一思想、统一意志、统一行动，弘扬伟大建党精神，牢记“三个务必”，按照中央、省委关于深入开展学习贯彻习近平新时代中国特色社会主义思想主题教育的部署和要求，结合学校实际，制定了《中共黑龙江八一农垦大学委员会关于深入开展学习贯彻习近平中国特色社会主义思想主题教育的实施方案》。</a:t>
            </a:r>
            <a:endParaRPr lang="zh-CN" altLang="en-US" sz="3200" b="1"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645160"/>
          </a:xfrm>
          <a:prstGeom prst="rect">
            <a:avLst/>
          </a:prstGeom>
        </p:spPr>
        <p:txBody>
          <a:bodyPr wrap="square">
            <a:spAutoFit/>
          </a:bodyPr>
          <a:lstStyle/>
          <a:p>
            <a:r>
              <a:rPr lang="en-US"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rPr>
              <a:t>   </a:t>
            </a:r>
            <a:r>
              <a:rPr lang="zh-CN" altLang="en-US" sz="36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rPr>
              <a:t>主 题 教 育</a:t>
            </a:r>
            <a:endParaRPr lang="zh-CN" altLang="en-US" sz="36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0136" y="1695451"/>
            <a:ext cx="10777480" cy="3691890"/>
          </a:xfrm>
          <a:prstGeom prst="rect">
            <a:avLst/>
          </a:prstGeom>
          <a:noFill/>
        </p:spPr>
        <p:txBody>
          <a:bodyPr wrap="square" rtlCol="0">
            <a:spAutoFit/>
          </a:bodyPr>
          <a:lstStyle/>
          <a:p>
            <a:pPr>
              <a:lnSpc>
                <a:spcPct val="130000"/>
              </a:lnSpc>
              <a:buClrTx/>
              <a:buSzTx/>
              <a:buFontTx/>
            </a:pPr>
            <a:r>
              <a:rPr lang="en-US" altLang="zh-CN" sz="36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6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三是完成脱贫攻坚、全面建成小康社会的历史任务，实现第一个百年奋斗目标</a:t>
            </a:r>
            <a:r>
              <a:rPr lang="zh-CN" altLang="en-US" sz="36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，这件大事意味着我们实现了小康这个中华民族的千年梦想，近一亿农村贫困人口实现脱贫，为全面建成社会主义现代化强国奠定了更加坚实的基础</a:t>
            </a:r>
            <a:r>
              <a:rPr lang="zh-CN" altLang="en-US" sz="36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6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35454"/>
            <a:ext cx="5444119"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（一）党的十八大以来经历的三件大事</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581025" y="2898140"/>
            <a:ext cx="11610975" cy="911860"/>
            <a:chOff x="1952625" y="2714625"/>
            <a:chExt cx="11610975"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a:off x="2718375" y="3448052"/>
              <a:ext cx="10845225" cy="0"/>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8717280" cy="487659"/>
            </a:xfrm>
            <a:prstGeom prst="rect">
              <a:avLst/>
            </a:prstGeom>
          </p:spPr>
          <p:txBody>
            <a:bodyPr wrap="square">
              <a:spAutoFit/>
            </a:bodyPr>
            <a:lstStyle/>
            <a:p>
              <a:r>
                <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（二）新时代党和国家事业的历史性成就和变革</a:t>
              </a:r>
              <a:endPar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9" name="文本框 8"/>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2511" y="1506301"/>
            <a:ext cx="10777480"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报告从</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15</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个方面作了集中概括，可谓字字千钧、掷地有声。习主席指出，时代是出卷人，我们是答卷人，人民是阅卷人。这</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15</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个方面就是向历史和人民交出的优异答卷，全面展示了新时代伟大变革的壮阔历程和宏伟</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气象。</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54504"/>
            <a:ext cx="5763116"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（二）新时代党和国家事业的历史性成就和历史性变革</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0995" y="923925"/>
            <a:ext cx="11603355" cy="5015865"/>
          </a:xfrm>
          <a:prstGeom prst="rect">
            <a:avLst/>
          </a:prstGeom>
          <a:noFill/>
        </p:spPr>
        <p:txBody>
          <a:bodyPr wrap="square" rtlCol="0">
            <a:spAutoFit/>
          </a:bodyPr>
          <a:lstStyle/>
          <a:p>
            <a:pPr>
              <a:lnSpc>
                <a:spcPct val="200000"/>
              </a:lnSpc>
              <a:buClrTx/>
              <a:buSzTx/>
              <a:buFontTx/>
            </a:pP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战略性举措谋深致远</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以习近平同志为核心的党中央，统筹国内国际两个大局，统筹发展和安全两件大事，从提出实现中华民族伟大复兴中国梦，到作出两步走战略安排，再到拓展形成中国特色社会主义事业总体布局和战略布局，这些科学完整的战略谋划和战略部署，构建起新时代中国发展的顶层</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逻辑。</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54504"/>
            <a:ext cx="5763116"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（二）新时代党和国家事业的历史性成就和历史性变革</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2986" y="1219224"/>
            <a:ext cx="10777480" cy="4799965"/>
          </a:xfrm>
          <a:prstGeom prst="rect">
            <a:avLst/>
          </a:prstGeom>
          <a:noFill/>
        </p:spPr>
        <p:txBody>
          <a:bodyPr wrap="square" rtlCol="0">
            <a:spAutoFit/>
          </a:bodyPr>
          <a:lstStyle/>
          <a:p>
            <a:pPr>
              <a:lnSpc>
                <a:spcPct val="150000"/>
              </a:lnSpc>
              <a:buClrTx/>
              <a:buSzTx/>
              <a:buFontTx/>
            </a:pPr>
            <a:r>
              <a:rPr lang="zh-CN" altLang="en-US" sz="36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变革性实践恢宏壮阔</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。党的十八大以来，中央先后召开两次全会专门研究部署“中国之变”、“中国之治”，出台</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2000</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多个改革方案，涉及党的领导、经济体制、社会民生、区域发展等方方面面。从夯基垒台、立柱架梁到全面推进、积厚成势，再到系统集成、协同高效，各领域基础性制度框架基本确立，许多领域实现历史性变革、系统性重塑、整体性重构，中国特色社会主义制度更加成熟更加定型，国家治理体系和治理能力现代化水平明显</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提高。</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54504"/>
            <a:ext cx="5763116"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（二）新时代党和国家事业的历史性成就和历史性变革</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0690" y="1318895"/>
            <a:ext cx="11310620" cy="4523105"/>
          </a:xfrm>
          <a:prstGeom prst="rect">
            <a:avLst/>
          </a:prstGeom>
          <a:noFill/>
        </p:spPr>
        <p:txBody>
          <a:bodyPr wrap="square" rtlCol="0">
            <a:spAutoFit/>
          </a:bodyPr>
          <a:lstStyle/>
          <a:p>
            <a:pPr>
              <a:lnSpc>
                <a:spcPct val="150000"/>
              </a:lnSpc>
              <a:buClrTx/>
              <a:buSzTx/>
              <a:buFontTx/>
            </a:pP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突破性进展前所未有</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年，经济实力实现历史性跃升，国内生产总值从</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54</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万亿元增长到</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114</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万亿元，我国经济总量占世界经济的比重达</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18.5%</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，提高</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7.2%</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，稳居世界第二位，人均国内生产总值从</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3.98</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万元增至</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8.1</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万元，接近高收入国家门槛，我国经济对世界经济增长的平均贡献率达到</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38.6%</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，超过</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G7</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国家贡献率的总和，成为推动世界经济增长的第一</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动力。</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54504"/>
            <a:ext cx="5763116"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（二）新时代党和国家事业的历史性成就和历史性变革</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7260" y="1343049"/>
            <a:ext cx="10777480"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创新水平不断提高，高速铁路、</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5G</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网络等建设全球领先，“嫦娥”系列飞天揽月、“天问一号”造访火星、中国空间站迎来“常驻民”、“蛟龙”探海屡破纪录、“雪龙二号”挺进极地，一系列大国重器惊艳世界；社会建设长足进步，建成世界上规模最大的教育体系、社会保障体系、医疗卫生体系，人民群众获得感、幸福感、安全感更加充实、更有保障、更可持续，共同富裕取得新</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成效。</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54504"/>
            <a:ext cx="5763116"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（二）新时代党和国家事业的历史性成就和历史性变革</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7260" y="1228636"/>
            <a:ext cx="10837040" cy="4742815"/>
          </a:xfrm>
          <a:prstGeom prst="rect">
            <a:avLst/>
          </a:prstGeom>
          <a:noFill/>
        </p:spPr>
        <p:txBody>
          <a:bodyPr wrap="square" rtlCol="0">
            <a:spAutoFit/>
          </a:bodyPr>
          <a:lstStyle/>
          <a:p>
            <a:pPr>
              <a:lnSpc>
                <a:spcPct val="12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标志性成果举世瞩目</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反映在经济社会生活各个领域，成为新时代的闪亮标识。比如，在建设美丽中国上，我们的祖国天更蓝、山更绿、水更清；在“一国两制”实践上，推动香港进入由乱到治走向由治及兴的新阶段；在推进大国外交上，我国国际影响力、感召力、塑造力显著提升；在全面从严治党上，反腐败斗争取得压倒性胜利并全面巩固</a:t>
            </a:r>
            <a:r>
              <a:rPr lang="zh-CN"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rPr>
              <a:t>。特别是面对世纪疫情，我们坚持人民至上、生命至上，坚持外防输入、内防反弹，坚持动态清零不动摇，最大限度保护了人民生命安全和身体健康，统筹疫情防控和经济社会发展取得重大积极</a:t>
            </a:r>
            <a:r>
              <a:rPr lang="zh-CN" altLang="zh-CN"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rPr>
              <a:t>成果</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rPr>
              <a:t>。</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54504"/>
            <a:ext cx="5763116"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（二）新时代党和国家事业的历史性成就和历史性变革</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133475" y="2847975"/>
            <a:ext cx="10610029" cy="762000"/>
            <a:chOff x="1952625" y="2714625"/>
            <a:chExt cx="10610029"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9551013" cy="707886"/>
            </a:xfrm>
            <a:prstGeom prst="rect">
              <a:avLst/>
            </a:prstGeom>
          </p:spPr>
          <p:txBody>
            <a:bodyPr wrap="none">
              <a:spAutoFit/>
            </a:bodyPr>
            <a:lstStyle/>
            <a:p>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（三）新时代</a:t>
              </a:r>
              <a:r>
                <a:rPr lang="en-US" altLang="zh-CN"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10</a:t>
              </a:r>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年伟大变革的里程碑意义</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850" y="1143635"/>
            <a:ext cx="11674475" cy="4570730"/>
          </a:xfrm>
          <a:prstGeom prst="rect">
            <a:avLst/>
          </a:prstGeom>
          <a:noFill/>
        </p:spPr>
        <p:txBody>
          <a:bodyPr wrap="square" rtlCol="0">
            <a:spAutoFit/>
          </a:bodyPr>
          <a:lstStyle/>
          <a:p>
            <a:pPr>
              <a:lnSpc>
                <a:spcPct val="13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新时代</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年的伟大变革，在党史、新中国史、改革开放史、社会主义发展史、中华民族发展史上具有里程碑意义</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报告作了</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4</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个方面的阐发</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30000"/>
              </a:lnSpc>
              <a:buClrTx/>
              <a:buSzTx/>
              <a:buFontTx/>
            </a:pP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一是中国共产党在革命性锻造中更加坚强有力</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30000"/>
              </a:lnSpc>
              <a:buClrTx/>
              <a:buSzTx/>
              <a:buFontTx/>
            </a:pP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二是中国人民焕发出更为强烈的历史自觉和主动精神</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30000"/>
              </a:lnSpc>
              <a:buClrTx/>
              <a:buSzTx/>
              <a:buFontTx/>
            </a:pP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三是实现中华民族伟大复兴进入了不可逆转的历史进程</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30000"/>
              </a:lnSpc>
              <a:buClrTx/>
              <a:buSzTx/>
              <a:buFontTx/>
            </a:pP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四是科学社会主义在二十一世纪的中国焕发出新的蓬勃生机</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35454"/>
            <a:ext cx="5816016"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（三）新时代</a:t>
            </a:r>
            <a:r>
              <a:rPr lang="en-US" altLang="zh-CN"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10</a:t>
            </a: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年伟大变革的里程碑意义</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58750" y="1305560"/>
            <a:ext cx="11874500" cy="4246245"/>
          </a:xfrm>
          <a:prstGeom prst="rect">
            <a:avLst/>
          </a:prstGeom>
          <a:noFill/>
        </p:spPr>
        <p:txBody>
          <a:bodyPr wrap="square" rtlCol="0">
            <a:spAutoFit/>
          </a:bodyPr>
          <a:lstStyle/>
          <a:p>
            <a:pPr>
              <a:lnSpc>
                <a:spcPct val="150000"/>
              </a:lnSpc>
              <a:buClrTx/>
              <a:buSzTx/>
              <a:buFontTx/>
            </a:pPr>
            <a:r>
              <a:rPr lang="en-US" altLang="zh-CN" sz="2800"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sz="3600" b="1"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4月13日上午，学校召开学习贯彻习近平新时代中国特色社会主义思想主题教育工作会议，对全校深入开展主题教育进行动员部署。省委第十九巡回指导组组长、省人大教育科学文化卫生委员会委员李皎出席会议并讲话。学校校长郑喜群主持会议并作动员讲话。</a:t>
            </a:r>
            <a:endParaRPr sz="3600" b="1"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645160"/>
          </a:xfrm>
          <a:prstGeom prst="rect">
            <a:avLst/>
          </a:prstGeom>
        </p:spPr>
        <p:txBody>
          <a:bodyPr wrap="square">
            <a:spAutoFit/>
          </a:bodyPr>
          <a:lstStyle/>
          <a:p>
            <a:r>
              <a:rPr lang="en-US"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rPr>
              <a:t>   </a:t>
            </a:r>
            <a:r>
              <a:rPr lang="zh-CN" altLang="en-US" sz="36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rPr>
              <a:t>主 题 教 育</a:t>
            </a:r>
            <a:endParaRPr lang="zh-CN" altLang="en-US" sz="36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7260" y="1139873"/>
            <a:ext cx="10777480"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新时代</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伟大变革的实践充分证明，党的十八大以来党中央的大政方针和工作部署是完全正确的，中国特色社会主义道路是符合中国实际、反映中国人民意愿、适应时代发展要求的，不仅走得对、走得通，而且走得稳、走得好，这根本在于习主席的坚强领导，在于习近平新时代中国特色社会主义思想的科学</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指引。</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35454"/>
            <a:ext cx="5816016"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（三）新时代</a:t>
            </a:r>
            <a:r>
              <a:rPr lang="en-US" altLang="zh-CN"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10</a:t>
            </a: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年伟大变革的里程碑意义</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2986" y="1204171"/>
            <a:ext cx="10777480"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正是因为确立了习近平同志党中央的核心、全党的核心地位，确立了习近平新时代中国特色社会主义思想的指导地位，党才有力解决了影响党长期执政、国家长治久安、人民幸福安康的突出矛盾和问题，消除了党、国家内部存在的严重隐患，从根本上确保实现中华民族伟大复兴进入了不可逆转的历史</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进程。</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35454"/>
            <a:ext cx="5816016"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（三）新时代</a:t>
            </a:r>
            <a:r>
              <a:rPr lang="en-US" altLang="zh-CN"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10</a:t>
            </a: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年伟大变革的里程碑意义</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9881" y="1222611"/>
            <a:ext cx="10703689" cy="461581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两个确立”是党在新时代取得的重大政治成果，是推动党和国家事业取得历史性成就、发生历史性变革的决定性因素，对新时代党和国家事业发展、对推进中华民族伟大复兴历史进程具有决定性意义。现在，“两个确立”已经成为全党全国各族人民的高度共识和共同意志，已经写在了新时代的伟大征程上，写在了全党全国各族人民心坎上，是党应对一切不确定性的最大确定性、最大底气、最大</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保证。</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5" name="矩形 4"/>
          <p:cNvSpPr/>
          <p:nvPr/>
        </p:nvSpPr>
        <p:spPr>
          <a:xfrm>
            <a:off x="6181726" y="535454"/>
            <a:ext cx="5816016" cy="461665"/>
          </a:xfrm>
          <a:prstGeom prst="rect">
            <a:avLst/>
          </a:prstGeom>
        </p:spPr>
        <p:txBody>
          <a:bodyPr wrap="none">
            <a:spAutoFit/>
          </a:bodyPr>
          <a:lstStyle/>
          <a:p>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（三）新时代</a:t>
            </a:r>
            <a:r>
              <a:rPr lang="en-US" altLang="zh-CN"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10</a:t>
            </a: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年伟大变革的里程碑意义</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二、关于过去</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年的工作和新时代</a:t>
            </a:r>
            <a:r>
              <a:rPr lang="en-US" altLang="zh-CN"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年的伟大变革</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1062" y="2971631"/>
            <a:ext cx="10429875" cy="914738"/>
          </a:xfrm>
          <a:prstGeom prst="rect">
            <a:avLst/>
          </a:prstGeom>
          <a:noFill/>
        </p:spPr>
        <p:txBody>
          <a:bodyPr wrap="square" rtlCol="0">
            <a:spAutoFit/>
          </a:bodyPr>
          <a:lstStyle/>
          <a:p>
            <a:pPr>
              <a:lnSpc>
                <a:spcPct val="150000"/>
              </a:lnSpc>
              <a:buClrTx/>
              <a:buSzTx/>
              <a:buFontTx/>
            </a:pP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845" y="975360"/>
            <a:ext cx="11336655" cy="526224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拥有马克思主义科学理论指导是我们党坚定信仰信念、把握历史主动的根本所在。报告鲜明指出，中国共产党为什么能，中国特色社会主义为什么好，归根到底是马克思主义行，是中国化时代化的马克思主义行。这是历史的结论、实践的真知，统一于我们党推进马克思主义中国化时代化的整个历史过程，指引我们走好了过往的奋斗路，也必将指引我们走好前方的奋进</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路。</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352425" y="2886075"/>
            <a:ext cx="11610975" cy="762000"/>
            <a:chOff x="1952625" y="2714625"/>
            <a:chExt cx="11610975"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a:off x="2718375" y="3448052"/>
              <a:ext cx="10845225" cy="0"/>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10376559" cy="646331"/>
            </a:xfrm>
            <a:prstGeom prst="rect">
              <a:avLst/>
            </a:prstGeom>
          </p:spPr>
          <p:txBody>
            <a:bodyPr wrap="none">
              <a:spAutoFit/>
            </a:bodyPr>
            <a:lstStyle/>
            <a:p>
              <a:r>
                <a:rPr lang="zh-CN" altLang="en-US" sz="36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（一）深刻理解马克思主义中国化时代化最新成果</a:t>
              </a:r>
              <a:endParaRPr lang="zh-CN" altLang="en-US" sz="36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9" name="文本框 8"/>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55" y="990266"/>
            <a:ext cx="10703689" cy="526224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报告总结新时代</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10</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伟大变革，第一个方面就强调我们创立了习近平新时代中国特色社会主义思想，实现了马克思主义中国化时代化新的飞跃。推进马克思主义中国化时代化是一个追求真理、揭示真理、笃行真理的过程。党的十八大以来，习主席把握国内外形势新变化和实践新要求，着眼实现中华民族伟大复兴的中国梦，提出一系列具有开创性意义的治国理政新理念新思想新战略，以全新的视野深化了对共产党执政规律、社会主义建设规律、人类社会发展规律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认识。</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5862502" cy="400110"/>
          </a:xfrm>
          <a:prstGeom prst="rect">
            <a:avLst/>
          </a:prstGeom>
        </p:spPr>
        <p:txBody>
          <a:bodyPr wrap="none">
            <a:spAutoFit/>
          </a:bodyPr>
          <a:lstStyle/>
          <a:p>
            <a:r>
              <a:rPr lang="zh-CN" altLang="en-US" sz="2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（一）深刻理解马克思主义中国化时代化最新成果</a:t>
            </a:r>
            <a:endParaRPr lang="zh-CN" altLang="en-US" sz="2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7224" y="933283"/>
            <a:ext cx="10810875" cy="526224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这一思想是一个系统完整、逻辑严密、内涵丰富、博大精深的科学体系。党的十九大、十九届六中全会提出的“</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十个明确</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十四个坚持</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十三个方面成就</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概括了这一思想的主要内容，从理论和实践的结合上深入回答了新时代坚持和发展什么样的中国特色社会主义、怎样坚持和发展中国特色社会主义等重大时代课题。实践充分证明，习近平新时代中国特色社会主义思想是当代中国马克思主义、二十一世纪马克思主义，是中华文化和中国精神的时代精华，是党和人民必须长期坚持的根本</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指导思想。</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5862502" cy="400110"/>
          </a:xfrm>
          <a:prstGeom prst="rect">
            <a:avLst/>
          </a:prstGeom>
        </p:spPr>
        <p:txBody>
          <a:bodyPr wrap="none">
            <a:spAutoFit/>
          </a:bodyPr>
          <a:lstStyle/>
          <a:p>
            <a:r>
              <a:rPr lang="zh-CN" altLang="en-US" sz="2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（一）深刻理解马克思主义中国化时代化最新成果</a:t>
            </a:r>
            <a:endParaRPr lang="zh-CN" altLang="en-US" sz="2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495300" y="2634615"/>
            <a:ext cx="12125325" cy="1188720"/>
            <a:chOff x="1952625" y="2714625"/>
            <a:chExt cx="12125325"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600"/>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600"/>
            </a:p>
          </p:txBody>
        </p:sp>
        <p:cxnSp>
          <p:nvCxnSpPr>
            <p:cNvPr id="6" name="直接连接符 5"/>
            <p:cNvCxnSpPr/>
            <p:nvPr/>
          </p:nvCxnSpPr>
          <p:spPr>
            <a:xfrm flipV="1">
              <a:off x="2718375" y="3406061"/>
              <a:ext cx="11359575" cy="41991"/>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630641" y="2821286"/>
              <a:ext cx="10895932" cy="374080"/>
            </a:xfrm>
            <a:prstGeom prst="rect">
              <a:avLst/>
            </a:prstGeom>
          </p:spPr>
          <p:txBody>
            <a:bodyPr wrap="square">
              <a:spAutoFit/>
            </a:bodyPr>
            <a:lstStyle/>
            <a:p>
              <a:r>
                <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（二）深刻理解坚持和发展马克思主义“两个结合”的要求</a:t>
              </a:r>
              <a:endPar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65" y="1333500"/>
            <a:ext cx="11193145" cy="452310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就是报告指出的，坚持和发展马克思主义，必须同中国具体实际相结合、同中华优秀传统文化相结合。马克思主义并没有结束真理，而是开辟了通向真理的道路。“两个结合”指明了推进党的理论创新的根本途径，揭示了中国化时代化马克思主义理论之树常青的奥妙所在，是理解和把握习近平新时代中国特色社会主义思想的</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关键。</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086476" y="602129"/>
            <a:ext cx="6227987"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（二）深刻理解坚持和发展马克思主义“两个结合”的要求</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697735" y="1099425"/>
            <a:ext cx="10856090" cy="3553460"/>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endParaRPr lang="en-US" altLang="zh-CN"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50000"/>
              </a:lnSpc>
              <a:buClrTx/>
              <a:buSzTx/>
              <a:buFontTx/>
            </a:pPr>
            <a:r>
              <a:rPr lang="en-US" altLang="zh-CN"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5400"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传承红色基因   弘扬爱党精神</a:t>
            </a:r>
            <a:endParaRPr lang="en-US" altLang="zh-CN" sz="5400"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50000"/>
              </a:lnSpc>
              <a:buClrTx/>
              <a:buSzTx/>
              <a:buFontTx/>
            </a:pPr>
            <a:endParaRPr lang="en-US" altLang="zh-CN"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50000"/>
              </a:lnSpc>
              <a:buClrTx/>
              <a:buSzTx/>
              <a:buFontTx/>
            </a:pPr>
            <a:r>
              <a:rPr lang="en-US" altLang="zh-CN"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4000" dirty="0" smtClean="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离退休工作党委    郭春志</a:t>
            </a:r>
            <a:endParaRPr lang="zh-CN" altLang="en-US" sz="4000" dirty="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1490" y="1096645"/>
            <a:ext cx="11143615" cy="5015865"/>
          </a:xfrm>
          <a:prstGeom prst="rect">
            <a:avLst/>
          </a:prstGeom>
          <a:noFill/>
        </p:spPr>
        <p:txBody>
          <a:bodyPr wrap="square" rtlCol="0">
            <a:spAutoFit/>
          </a:bodyPr>
          <a:lstStyle/>
          <a:p>
            <a:pPr>
              <a:lnSpc>
                <a:spcPct val="200000"/>
              </a:lnSpc>
              <a:buClrTx/>
              <a:buSzTx/>
              <a:buFontTx/>
            </a:pP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从第一个结合看</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习近平新时代中国特色社会主义思想着眼实现中华民族伟大复兴，坚持用马克思主义之“矢”去射新时代中国之“的”，回答解决新时代改革开放和社会主义现代化建设的实际问题，是新时代中国特色社会主义伟大实践的理论</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结晶。</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086476" y="602129"/>
            <a:ext cx="6227987"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（二）深刻理解坚持和发展马克思主义“两个结合”的要求</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310" y="1256030"/>
            <a:ext cx="11294745"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从第二个结合看</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习近平新时代中国特色社会主义思想植根中华民族历史文化沃土，把马克思主义思想精髓同中华优秀传统文化精华贯通起来、同人民群众的共同价值观念融通起来，成为中华优秀传统文化创造性转化、创新性发展的生动</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典范。</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086476" y="602129"/>
            <a:ext cx="6227987" cy="369332"/>
          </a:xfrm>
          <a:prstGeom prst="rect">
            <a:avLst/>
          </a:prstGeom>
        </p:spPr>
        <p:txBody>
          <a:bodyPr wrap="none">
            <a:spAutoFit/>
          </a:bodyPr>
          <a:lstStyle/>
          <a:p>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（二）深刻理解坚持和发展马克思主义“两个结合”的要求</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038225" y="2795271"/>
            <a:ext cx="10426065" cy="1346199"/>
            <a:chOff x="1952625" y="2592659"/>
            <a:chExt cx="10425767" cy="883966"/>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718375" y="2592659"/>
              <a:ext cx="9660017" cy="706756"/>
            </a:xfrm>
            <a:prstGeom prst="rect">
              <a:avLst/>
            </a:prstGeom>
          </p:spPr>
          <p:txBody>
            <a:bodyPr wrap="square">
              <a:spAutoFit/>
            </a:bodyPr>
            <a:lstStyle/>
            <a:p>
              <a:r>
                <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（三）深刻理解习近平新时代中国特色社会主义思想</a:t>
              </a:r>
              <a:endParaRPr lang="en-US" altLang="zh-CN"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a:p>
              <a:pPr algn="ctr"/>
              <a:r>
                <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的世界观和方法论</a:t>
              </a:r>
              <a:endPar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4205" y="1036320"/>
            <a:ext cx="10944225" cy="501586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提出“六个坚持”，即坚持人民至上、坚持自信自立、坚持守正创新、坚持问题导向、坚持系统观念、坚持胸怀天下。这是报告的一个突出亮点和重要理论贡献，从哲学高度对习近平新时代中国特色社会主义思想的世界观和方法论进行系统阐述</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35454"/>
            <a:ext cx="6029324" cy="500906"/>
          </a:xfrm>
          <a:prstGeom prst="rect">
            <a:avLst/>
          </a:prstGeom>
        </p:spPr>
        <p:txBody>
          <a:bodyPr wrap="square">
            <a:spAutoFit/>
          </a:bodyPr>
          <a:lstStyle/>
          <a:p>
            <a:pPr algn="ct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（三）深刻理解习近平新时代中国特色社会主义思想的世界观和方法论</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0562" y="1466683"/>
            <a:ext cx="10810875"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“六个坚持”是习近平新时代中国特色社会主义思想原创性贡献的集中体现，标志着这一思想体系更加系统完整、严密科学，意味着当代中国共产党人有了更具中国特色、更具时代特征的“伟大的认识工具</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35454"/>
            <a:ext cx="6029324" cy="500906"/>
          </a:xfrm>
          <a:prstGeom prst="rect">
            <a:avLst/>
          </a:prstGeom>
        </p:spPr>
        <p:txBody>
          <a:bodyPr wrap="square">
            <a:spAutoFit/>
          </a:bodyPr>
          <a:lstStyle/>
          <a:p>
            <a:pPr algn="ct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（三）深刻理解习近平新时代中国特色社会主义思想的世界观和方法论</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1825" y="1536700"/>
            <a:ext cx="10927715" cy="3784600"/>
          </a:xfrm>
          <a:prstGeom prst="rect">
            <a:avLst/>
          </a:prstGeom>
          <a:noFill/>
        </p:spPr>
        <p:txBody>
          <a:bodyPr wrap="square" rtlCol="0">
            <a:spAutoFit/>
          </a:bodyPr>
          <a:lstStyle/>
          <a:p>
            <a:pPr>
              <a:lnSpc>
                <a:spcPct val="150000"/>
              </a:lnSpc>
              <a:buClrTx/>
              <a:buSzTx/>
              <a:buFontTx/>
            </a:pP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个坚持”构成相互联系、内在统一的有机整体，深刻揭示了这一思想根本的政治立场、彻底的理论品格、独有的精神气质、科学的思想方法。把握运用好“六个坚持”，就能更好地领会习近平新时代中国特色社会主义思想的道理，更好地用以观察时代、把握时代、引领</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时代。</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三、关于开辟马克思主义中国化时代化新境界</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35454"/>
            <a:ext cx="6029324" cy="500906"/>
          </a:xfrm>
          <a:prstGeom prst="rect">
            <a:avLst/>
          </a:prstGeom>
        </p:spPr>
        <p:txBody>
          <a:bodyPr wrap="square">
            <a:spAutoFit/>
          </a:bodyPr>
          <a:lstStyle/>
          <a:p>
            <a:pPr algn="ct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（三）深刻理解习近平新时代中国特色社会主义思想的世界观和方法论</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493" y="2971631"/>
            <a:ext cx="11911013" cy="914738"/>
          </a:xfrm>
          <a:prstGeom prst="rect">
            <a:avLst/>
          </a:prstGeom>
          <a:noFill/>
        </p:spPr>
        <p:txBody>
          <a:bodyPr wrap="square" rtlCol="0">
            <a:spAutoFit/>
          </a:bodyPr>
          <a:lstStyle/>
          <a:p>
            <a:pPr>
              <a:lnSpc>
                <a:spcPct val="150000"/>
              </a:lnSpc>
              <a:buClrTx/>
              <a:buSzTx/>
              <a:buFontTx/>
            </a:pP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7670" y="1167765"/>
            <a:ext cx="11376660" cy="452310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鲜明提出，从现在起，中国共产党的中心任务就是团结带领全国各族人民全面建成社会主义现代化强国、实现第二个百年奋斗目标，以中国式现代化全面推进中华民族伟大复兴。这里面有一个关键词，就是“中国式现代化”，表达了我们坚定不移走自己的路、办好自己的事情的战略自信。我们理解新时代新征程党的使命任务，必须牢牢抓住这个核心之</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点。</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114425" y="2905125"/>
            <a:ext cx="10385896" cy="762000"/>
            <a:chOff x="1952625" y="2714625"/>
            <a:chExt cx="10385896"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9326880" cy="706755"/>
            </a:xfrm>
            <a:prstGeom prst="rect">
              <a:avLst/>
            </a:prstGeom>
          </p:spPr>
          <p:txBody>
            <a:bodyPr wrap="none">
              <a:spAutoFit/>
            </a:bodyPr>
            <a:lstStyle/>
            <a:p>
              <a:pPr algn="l"/>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（一）深刻把握中国式现代化的</a:t>
              </a:r>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sym typeface="+mn-ea"/>
                </a:rPr>
                <a:t>探索实践</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3075" y="1096010"/>
            <a:ext cx="11228070" cy="501586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习主席指出，全面建设社会主义现代化国家寄托着中华民族的夙愿和期盼，凝结着中国人民的奋斗和汗水。报告强调，在新中国成立特别是改革开放以来长期探索和实践基础上，经过党的十八大以来在理论和实践上的创新突破，我们党成功推进和拓展了中国式</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现代化。</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（一）深刻把握中国式现代化的探索实践</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7735" y="1099425"/>
            <a:ext cx="10856090" cy="4523105"/>
          </a:xfrm>
          <a:prstGeom prst="rect">
            <a:avLst/>
          </a:prstGeom>
          <a:noFill/>
        </p:spPr>
        <p:txBody>
          <a:bodyPr wrap="square" rtlCol="0">
            <a:spAutoFit/>
          </a:bodyPr>
          <a:lstStyle/>
          <a:p>
            <a:pPr>
              <a:lnSpc>
                <a:spcPct val="150000"/>
              </a:lnSpc>
              <a:buClrTx/>
              <a:buSzTx/>
              <a:buFontTx/>
            </a:pP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大会批准了习近平同志代表十九届中央委员会所作的</a:t>
            </a: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高举中国特色社会主义伟大旗帜，为全面建设社会主义现代化国家而团结奋斗</a:t>
            </a: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的报告，批准了十九届中央纪律检查委员会工作报告，审议通过了</a:t>
            </a: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中国共产党章程（修正案）</a:t>
            </a:r>
            <a:r>
              <a:rPr lang="en-US" altLang="zh-CN"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，选举产生了新一届中央委员会和</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中央纪律检查委员会。</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0564" y="1413746"/>
            <a:ext cx="10810875"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一重要论述说明，中国式现代化是基于我国社会主义现代化建设实践的总结，是基于新时代我们党治国理政实践的创造，标志着我们党对中国式现代化的认识提升到一个新的高度，是对世界现代化理论的重大丰富和</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发展。</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（一）深刻把握中国式现代化的探索实践</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057275" y="2905125"/>
            <a:ext cx="10505833" cy="762000"/>
            <a:chOff x="1952625" y="2714625"/>
            <a:chExt cx="10505833"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9446817" cy="707886"/>
            </a:xfrm>
            <a:prstGeom prst="rect">
              <a:avLst/>
            </a:prstGeom>
          </p:spPr>
          <p:txBody>
            <a:bodyPr wrap="none">
              <a:spAutoFit/>
            </a:bodyPr>
            <a:lstStyle/>
            <a:p>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（二）深刻把握中国式现代化的中国特色</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65" y="1096645"/>
            <a:ext cx="11177270" cy="501586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报告从</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个方面鲜明揭示了中国式现代化的中国特色。</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人口规模巨大的现代化</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，意味着比现有发达国家人口总和还要多的中国人民将整体迈进现代化社会，从而彻底改写现代化的世界版图；</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全体人民共同富裕的现代化</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，反映的是中国特色社会主义的本质要求；</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（二）深刻把握中国式现代化的中国特色</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7995" y="1356360"/>
            <a:ext cx="11243310"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物质文明和精神文明相协调的现代化</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，体现的是社会主义现代化的根本要求；</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人与自然和谐共生的现代化</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，关乎的是中华民族的永续发展；</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走和平发展道路的现代化</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，展现的是为人类文明进步提供中国方案的天下</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情怀。</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（二）深刻把握中国式现代化的中国特色</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057275" y="2905125"/>
            <a:ext cx="10505833" cy="762000"/>
            <a:chOff x="1952625" y="2714625"/>
            <a:chExt cx="10505833"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11641" y="2768739"/>
              <a:ext cx="9446817" cy="707886"/>
            </a:xfrm>
            <a:prstGeom prst="rect">
              <a:avLst/>
            </a:prstGeom>
          </p:spPr>
          <p:txBody>
            <a:bodyPr wrap="none">
              <a:spAutoFit/>
            </a:bodyPr>
            <a:lstStyle/>
            <a:p>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（三）深刻把握中国式现代化的本质要求</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0564" y="971201"/>
            <a:ext cx="10810875" cy="501586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报告对中国式现代化的本质要求作出新概括，可以从</a:t>
            </a:r>
            <a:r>
              <a:rPr lang="en-US" altLang="zh-CN"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3</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个层面把握。</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第一个层面</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，坚持中国共产党领导，坚持中国特色社会主义，这“两个坚持”表明中国式现代化是中国共产党领导的社会主义现代化，规定的是中国式现代化的政治保证和前进</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方向。</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（三）深刻把握中国式现代化的本质要求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6764" y="1356646"/>
            <a:ext cx="10810875" cy="461581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第二个层面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，实现高质量发展，发展全过程人民民主，丰富人民精神世界，实现全体人民共同富裕，促进人与自然和谐共生，这</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个方面着眼的是建成富强民主文明和谐美丽的社会主义现代化强国的目标，分别从经济、政治、文化、社会、生态文明建设维度明确了推进中国式现代化的着力点。</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第三个层面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，推动构建人类命运共同体，创造人类文明新形态，彰显了中国式现代化的世界意义和世界</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贡献。</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（三）深刻把握中国式现代化的本质要求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057275" y="2905125"/>
            <a:ext cx="10324858" cy="762000"/>
            <a:chOff x="1952625" y="2714625"/>
            <a:chExt cx="10324858"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30666" y="2899543"/>
              <a:ext cx="9446817" cy="569387"/>
            </a:xfrm>
            <a:prstGeom prst="rect">
              <a:avLst/>
            </a:prstGeom>
          </p:spPr>
          <p:txBody>
            <a:bodyPr wrap="none">
              <a:spAutoFit/>
            </a:bodyPr>
            <a:lstStyle/>
            <a:p>
              <a:pPr>
                <a:lnSpc>
                  <a:spcPct val="70000"/>
                </a:lnSpc>
              </a:pPr>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（四）深刻把握中国式现代化的重大原则</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3914" y="1108996"/>
            <a:ext cx="10810875"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报告深入分析了当前和今后一个时期国际国内形势，基于世情国情党情的新变化，提出前进道路上必须牢牢把握的</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5</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条重大原则。</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坚持和加强党的全面领导</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。这是全面建设社会主义现代化国家的根本保证，要求我们坚决维护党中央权威和集中统一领导，把党的领导落实到党和国家事业各领域各方面各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环节。</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（四）深刻把握中国式现代化的重大原则</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3914" y="1394746"/>
            <a:ext cx="10810875"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坚持中国特色社会主义道路</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。这是全面建设社会主义现代化国家的正确道路，要求我们坚持道不变、志不改，坚持把国家和民族发展放在自己力量的基点上，坚持把中国发展进步的命运牢牢掌握在自己</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手中。</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（四）深刻把握中国式现代化的重大原则</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50185" y="2828756"/>
            <a:ext cx="9798815" cy="1107996"/>
          </a:xfrm>
          <a:prstGeom prst="rect">
            <a:avLst/>
          </a:prstGeom>
          <a:noFill/>
        </p:spPr>
        <p:txBody>
          <a:bodyPr wrap="square" rtlCol="0">
            <a:spAutoFit/>
          </a:bodyPr>
          <a:lstStyle/>
          <a:p>
            <a:pPr>
              <a:lnSpc>
                <a:spcPct val="150000"/>
              </a:lnSpc>
              <a:buClrTx/>
              <a:buSzTx/>
              <a:buFontTx/>
            </a:pPr>
            <a:r>
              <a:rPr lang="zh-CN" altLang="en-US" sz="4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4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3914" y="1356646"/>
            <a:ext cx="10810875" cy="4030980"/>
          </a:xfrm>
          <a:prstGeom prst="rect">
            <a:avLst/>
          </a:prstGeom>
          <a:noFill/>
        </p:spPr>
        <p:txBody>
          <a:bodyPr wrap="square" rtlCol="0">
            <a:spAutoFit/>
          </a:bodyPr>
          <a:lstStyle/>
          <a:p>
            <a:pPr>
              <a:lnSpc>
                <a:spcPct val="200000"/>
              </a:lnSpc>
              <a:buClrTx/>
              <a:buSzTx/>
              <a:buFontTx/>
            </a:pP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坚持以人民为中心的发展思想</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。这是全面建设社会主义现代化国家的根本价值追求，要求我们不断实现发展为了人民、发展依靠人民、发展成果由人民共享，让现代化建设成果更多更公平惠及全体</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人民。</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（四）深刻把握中国式现代化的重大原则</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1539" y="1404271"/>
            <a:ext cx="10810875" cy="4030980"/>
          </a:xfrm>
          <a:prstGeom prst="rect">
            <a:avLst/>
          </a:prstGeom>
          <a:noFill/>
        </p:spPr>
        <p:txBody>
          <a:bodyPr wrap="square" rtlCol="0">
            <a:spAutoFit/>
          </a:bodyPr>
          <a:lstStyle/>
          <a:p>
            <a:pPr>
              <a:lnSpc>
                <a:spcPct val="200000"/>
              </a:lnSpc>
              <a:buClrTx/>
              <a:buSzTx/>
              <a:buFontTx/>
            </a:pP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坚持深化改革开放</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。这是全面建设社会主义现代化国家的必由之路，要求我们深入推进改革创新，坚定不移扩大开放，不断增强社会主义现代化建设的动力和活力，把我国制度优势更好转化为国家治理</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效能。</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（四）深刻把握中国式现代化的重大原则</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0114" y="1832589"/>
            <a:ext cx="10810875" cy="3046095"/>
          </a:xfrm>
          <a:prstGeom prst="rect">
            <a:avLst/>
          </a:prstGeom>
          <a:noFill/>
        </p:spPr>
        <p:txBody>
          <a:bodyPr wrap="square" rtlCol="0">
            <a:spAutoFit/>
          </a:bodyPr>
          <a:lstStyle/>
          <a:p>
            <a:pPr>
              <a:lnSpc>
                <a:spcPct val="150000"/>
              </a:lnSpc>
              <a:buClrTx/>
              <a:buSzTx/>
              <a:buFontTx/>
            </a:pP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坚持发扬斗争精神</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。这是全面建设社会主义现代化国家的精神状态，要求我们增强志气、骨气、底气，不信邪、不怕鬼、不怕压，全力战胜前进道路上各种困难和挑战，依靠顽强斗争打开事业发展新天地</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四、关于以中国式现代化全面推进中华民族伟大复兴</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7" name="矩形 6"/>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（四）深刻把握中国式现代化的重大原则</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7187" y="2971631"/>
            <a:ext cx="11477625" cy="914738"/>
          </a:xfrm>
          <a:prstGeom prst="rect">
            <a:avLst/>
          </a:prstGeom>
          <a:noFill/>
        </p:spPr>
        <p:txBody>
          <a:bodyPr wrap="square" rtlCol="0">
            <a:spAutoFit/>
          </a:bodyPr>
          <a:lstStyle/>
          <a:p>
            <a:pPr>
              <a:lnSpc>
                <a:spcPct val="150000"/>
              </a:lnSpc>
              <a:buClrTx/>
              <a:buSzTx/>
              <a:buFontTx/>
            </a:pP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0115" y="1356339"/>
            <a:ext cx="10701336"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报告对全面建成社会主义现代化强国两步走战略安排，进一步作出宏观展望，明确到</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2035</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年我国发展</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8</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个方面总体目标。</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从国家富强看</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，报告提出人均国内生产总值达到中等发达国家水平，进入创新型国家前列，基本实现新型工业化、信息化、城镇化、农业现代化，建成教育强国、科技强国、人才强国、文化强国、体育强国、健康中国</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等。</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3605" y="1606529"/>
            <a:ext cx="10701336" cy="332295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从人民幸福看</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提出居民人均可支配收入再上新台阶，中等收入群体比重明显提高，基本公共服务实现均等化，农村基本具备现代生活条件，美丽中国目标基本实现等。这些目标，描绘了基本实现社会主义现代化的美好图景，使民族复兴的“中国梦”、老百姓的“幸福梦”更加清晰可</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感。</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0115" y="1318239"/>
            <a:ext cx="10701336" cy="4569460"/>
          </a:xfrm>
          <a:prstGeom prst="rect">
            <a:avLst/>
          </a:prstGeom>
          <a:noFill/>
        </p:spPr>
        <p:txBody>
          <a:bodyPr wrap="square" rtlCol="0">
            <a:spAutoFit/>
          </a:bodyPr>
          <a:lstStyle/>
          <a:p>
            <a:pPr>
              <a:lnSpc>
                <a:spcPct val="13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在经济建设方面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强调高质量发展是全面建设社会主义现代化国家的首要任务。随着我国社会主要矛盾的变化，发展中的矛盾和问题更多体现在发展质量上。围绕解决发展质量问题，部署构建高水平社会主义市场经济体制、建设现代化产业体系、全面推进乡村振兴等，进一步凸显了发展质量的全局和长远意义。强调坚持把发展经济的着力点放在实体经济上，加快建设制造强国、质量强国、航天强国、交通强国、网络强国、数字中国，这是推动我国从经济大国向经济强国转变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着力点。</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590" y="1480164"/>
            <a:ext cx="10701336" cy="332295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在政治建设方面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强调全过程人民民主是社会主义民主政治的本质属性，是最广泛、最真实、最管用的民主。鲜明提出加强人大代表工作能力建设，健全吸纳民意、汇集民智工作机制，坚持走中国人权发展道路等，这是我们党不断推进中国民主理论创新、制度创新、实践创新的经验结晶和认识</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升华。</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590" y="1480164"/>
            <a:ext cx="10701336"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在文化建设方面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围绕推进文化自信自强，铸就社会主义文化新辉煌作出战略部署，明确了增强实现中华民族伟大复兴的精神力量的目标任务。强调建设具有强大凝聚力和引领力的社会主义意识形态，这是为国家立心、为民族立魂；强调弘扬以伟大建党精神为源头的中国共产党人精神谱系，着眼的是传承红色基因、培养时代</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新人；</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590" y="1461114"/>
            <a:ext cx="10701336" cy="353822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强调发挥党和国家功勋荣誉表彰的精神引领、典型示范作用，为的是推动全社会见贤思齐、崇尚英雄、争做先锋；强调加快构建中国话语和中国叙事体系，讲好中国故事、传播好中国声音，为的是增强中华文明传播力</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影响力。</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7700" y="1527789"/>
            <a:ext cx="11010900" cy="3784600"/>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习主席强调，党的二十大，是全党全国人民政治生活中的一件大事，关系党的事业继往开来，关系党和国家长治久安，关系中华民族伟大复兴。这次大会对于全面建设社会主义现代化国家、全面推进中华民族伟大复兴具有十分重大的</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意义。</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1540" y="1095875"/>
            <a:ext cx="10701336" cy="5128895"/>
          </a:xfrm>
          <a:prstGeom prst="rect">
            <a:avLst/>
          </a:prstGeom>
          <a:noFill/>
        </p:spPr>
        <p:txBody>
          <a:bodyPr wrap="square" rtlCol="0">
            <a:spAutoFit/>
          </a:bodyPr>
          <a:lstStyle/>
          <a:p>
            <a:pPr>
              <a:lnSpc>
                <a:spcPct val="13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在社会建设方面，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抓住人民最关心最直接最现实的利益问题，提出一系列惠民生、暖民心的举措。就幼有所育，提出建立生育支持政策体系，降低生育、养育、教育成本；劳有所得，提出增加低收入者收入，扩大中等收入群体，规范收入分配秩序；病有所医，提出完善大病保险和医疗救助制度，落实异地就医结算；</a:t>
            </a:r>
            <a:r>
              <a:rPr lang="zh-CN" altLang="en-US" sz="2800" dirty="0">
                <a:solidFill>
                  <a:srgbClr val="FF0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老有所养，提出实施积极应对人口老龄化国家战略，推动实现全体老年人享有基本养老服务；</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住有所居，提出坚持房子是用来住的、不是用来炒的定位，加快建立多主体供给、多渠道保障、租购并举的住房</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制度。</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5175" y="1584190"/>
            <a:ext cx="10701336"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在生态文明建设方面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强调尊重自然、顺应自然、保护自然，是全面建设社会主义现代化国家的内在要求。提出加快发展方式绿色转型，深入推进环境污染防治，提升生态系统多样性、稳定性、持续性，积极稳妥推进碳达峰碳中和等战略举措，体现了绿水青山就是金山银山的理念，是建设美丽中国、实现中华民族永续发展的必然</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选择。</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590" y="1222611"/>
            <a:ext cx="10701336" cy="461581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chemeClr val="accent4">
                    <a:lumMod val="60000"/>
                    <a:lumOff val="40000"/>
                  </a:schemeClr>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在科教人才方面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把握创新在我国现代化建设全局中的核心地位，将教育、科技、人才进行统筹部署，强调必须坚持科技是第一生产力、人才是第一资源、创新是第一动力，深入实施科教兴国战略、人才强国战略、创新驱动发展战略，这既凸显了三者是全面建设社会主义现代化国家的基础性、战略性支撑，又揭示了三者之间的有机联系，通过协同配合、系统集成，共同塑造发展新动能新优势，服务于创新型国家</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建设。</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590" y="1222611"/>
            <a:ext cx="10701336" cy="4569460"/>
          </a:xfrm>
          <a:prstGeom prst="rect">
            <a:avLst/>
          </a:prstGeom>
          <a:noFill/>
        </p:spPr>
        <p:txBody>
          <a:bodyPr wrap="square" rtlCol="0">
            <a:spAutoFit/>
          </a:bodyPr>
          <a:lstStyle/>
          <a:p>
            <a:pPr>
              <a:lnSpc>
                <a:spcPct val="13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在全面依法治国方面</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强调全面依法治国是国家治理的一场深刻革命。理解把握这方面的战略部署，要遵循法治之“纲”，这个“纲”就是报告提出的新时代法治建设总体要求；立好法治之“规”，这个“规”就是报告提出的完善以宪法为核心的中国特色社会主义法律体系；紧扣法治之“重”，这个“重”就是报告提出的扎实推进依法行政；凸显法治之“要”，这个“要”就是报告提出的严格公正司法；夯实法治之“基”，这个“基”就是报告提出的加快建设法治</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社会。</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9435" y="1071245"/>
            <a:ext cx="11066780" cy="5015865"/>
          </a:xfrm>
          <a:prstGeom prst="rect">
            <a:avLst/>
          </a:prstGeom>
          <a:noFill/>
        </p:spPr>
        <p:txBody>
          <a:bodyPr wrap="square" rtlCol="0">
            <a:spAutoFit/>
          </a:bodyPr>
          <a:lstStyle/>
          <a:p>
            <a:pPr fontAlgn="auto">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在国家安全方面</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强调国家安全是民族复兴的根基，社会稳定是国家强盛的前提，着眼以新安全格局保障新发展格局，对健全国家安全体系、增强维护国家安全能力、提高公共安全治理水平、完善社会治理体系等作出部署，提出一系列创新举措</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endPar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1505" y="1233170"/>
            <a:ext cx="10980420" cy="4569460"/>
          </a:xfrm>
          <a:prstGeom prst="rect">
            <a:avLst/>
          </a:prstGeom>
          <a:noFill/>
        </p:spPr>
        <p:txBody>
          <a:bodyPr wrap="square" rtlCol="0">
            <a:spAutoFit/>
          </a:bodyPr>
          <a:lstStyle/>
          <a:p>
            <a:pPr>
              <a:lnSpc>
                <a:spcPct val="13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报告还对港澳台工作和对外工作作出重要部署。强调坚持贯彻新时代党解决台湾问题的总体方略，牢牢把握两岸关系主导权和主动权，坚定不移推进祖国统一大业。鲜明指出，解决台湾问题是中国人自己的事，要由中国人来决定。郑重宣示，祖国完全统一一定要实现，也一定能够实现！这表明了我们党解决台湾问题、实现祖国完全统一的坚强决心、坚定意志和强大能力。报告提出积极参与全球治理体系改革和建设，弘扬全人类共同价值，彰显了我们党促进世界和平与发展、推动构建人类命运共同体的世界胸怀和</a:t>
            </a:r>
            <a:r>
              <a:rPr lang="zh-CN" altLang="en-US" sz="280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崇高</a:t>
            </a:r>
            <a:r>
              <a:rPr lang="zh-CN" altLang="en-US" sz="280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追求。</a:t>
            </a:r>
            <a:endPar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五、关于全面建设社会主义现代化国家的目标任务</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4912" y="2904956"/>
            <a:ext cx="11477625" cy="1015663"/>
          </a:xfrm>
          <a:prstGeom prst="rect">
            <a:avLst/>
          </a:prstGeom>
          <a:noFill/>
        </p:spPr>
        <p:txBody>
          <a:bodyPr wrap="square" rtlCol="0">
            <a:spAutoFit/>
          </a:bodyPr>
          <a:lstStyle/>
          <a:p>
            <a:pPr>
              <a:lnSpc>
                <a:spcPct val="150000"/>
              </a:lnSpc>
              <a:buClrTx/>
              <a:buSzTx/>
              <a:buFontTx/>
            </a:pPr>
            <a:r>
              <a:rPr lang="zh-CN" altLang="en-US" sz="4000" dirty="0" smtClean="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a:t>
            </a:r>
            <a:r>
              <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关于坚持党的全面领导和全面从严治党</a:t>
            </a:r>
            <a:endParaRPr lang="zh-CN" altLang="en-US" sz="40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4857" y="1089261"/>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全面建设社会主义现代化国家、全面推进中华民族伟大复兴，关键在党。报告全篇贯穿加强党的全面领导，并在第十五部分对坚定不移全面从严治党、深入推进新时代党的建设新的伟大工程作了集中部署，体现了我们党对严峻复杂考验的清醒认识，对以党的自我革命引领社会革命的高度</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自觉。</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895350" y="2905125"/>
            <a:ext cx="10839422" cy="762000"/>
            <a:chOff x="1952625" y="2714625"/>
            <a:chExt cx="10839422"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30666" y="2899543"/>
              <a:ext cx="9961381" cy="569387"/>
            </a:xfrm>
            <a:prstGeom prst="rect">
              <a:avLst/>
            </a:prstGeom>
          </p:spPr>
          <p:txBody>
            <a:bodyPr wrap="none">
              <a:spAutoFit/>
            </a:bodyPr>
            <a:lstStyle/>
            <a:p>
              <a:pPr>
                <a:lnSpc>
                  <a:spcPct val="70000"/>
                </a:lnSpc>
              </a:pPr>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（一）保持“两个永远在路上”的清醒坚定</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336911"/>
            <a:ext cx="10529888" cy="452310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我们党作为世界上最大的马克思主义执政党，要始终赢得人民拥护、巩固长期执政地位，必须时刻保持解决大党独有难题的清醒和坚定。报告作出“全面从严治党永远在路上，党的自我革命永远在路上”的重大论断，体现了我们对党的建设规律认识的不断深化，表达了新时代新征程我们党管党治党的战略自信、战略清醒、战略</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决心。</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（一）保持“两个永远在路上”的清醒坚定</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2038350" y="2971800"/>
            <a:ext cx="9982200" cy="838200"/>
            <a:chOff x="1952625" y="2638425"/>
            <a:chExt cx="9982200" cy="8382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67025" y="2638425"/>
              <a:ext cx="6915150" cy="769441"/>
            </a:xfrm>
            <a:prstGeom prst="rect">
              <a:avLst/>
            </a:prstGeom>
          </p:spPr>
          <p:txBody>
            <a:bodyPr wrap="square">
              <a:spAutoFit/>
            </a:bodyPr>
            <a:lstStyle/>
            <a:p>
              <a:r>
                <a:rPr lang="zh-CN" altLang="zh-CN" sz="4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（一）党的二十大的主题</a:t>
              </a:r>
              <a:endParaRPr lang="zh-CN" altLang="en-US" sz="4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grpSp>
      <p:sp>
        <p:nvSpPr>
          <p:cNvPr id="13" name="文本框 12"/>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248473"/>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经过党的十八大以来全面从严治党，我们解决了党内许多突出问题，但“四大考验”、“四种危险”将长期存在，党的建设特别是党风廉政建设和反腐败斗争面临不少顽固性、多发性问题，全党必须牢记“两个永远在路上”，时刻保持赶考的清醒和谨慎，决不能有松劲歇脚、疲劳厌战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情绪。</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（一）保持“两个永远在路上”的清醒坚定</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403586"/>
            <a:ext cx="10529888"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要落实新时代党的建设总要求，健全全面从严治党体系，全面推进党的自我净化、自我完善、自我革新、自我提高，使我们党坚守初心使命，始终成为中国特色社会主义事业的坚强领导</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核心。</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（一）保持“两个永远在路上”的清醒坚定</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609600" y="2905125"/>
            <a:ext cx="11362001" cy="762000"/>
            <a:chOff x="1952625" y="2714625"/>
            <a:chExt cx="11362001"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30666" y="2899543"/>
              <a:ext cx="10483960" cy="473976"/>
            </a:xfrm>
            <a:prstGeom prst="rect">
              <a:avLst/>
            </a:prstGeom>
          </p:spPr>
          <p:txBody>
            <a:bodyPr wrap="none">
              <a:spAutoFit/>
            </a:bodyPr>
            <a:lstStyle/>
            <a:p>
              <a:pPr>
                <a:lnSpc>
                  <a:spcPct val="70000"/>
                </a:lnSpc>
              </a:pPr>
              <a:r>
                <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sz="32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136886"/>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报告重点从</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7</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部署了党的建设工作：坚持和加强党中央集中统一领导，坚持不懈用新时代中国特色社会主义思想凝心铸魂，完善党的自我革命制度规范体系，建设堪当民族复兴重任的高素质干部队伍，增强党组织政治功能和组织功能，坚持以严的基调强化正风肃纪，坚决打赢反腐败斗争攻坚战</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持久战。</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317861"/>
            <a:ext cx="10529888"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这些战略部署，蕴含着百年大党自身建设的政治智慧和治理经验，既是强肌健体之策，又是祛病除弊之方。</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这是加强党的全面领导的战略抓手</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a:t>
            </a:r>
            <a:r>
              <a:rPr lang="en-US" altLang="zh-CN"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7</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个方面的部署，着重强调了党的领导和党的建设的政治保证、思想基础、制度保障、队伍支撑、组织保证、作风保证、攻坚重点，抓住了全面从严治党的关键环节和主攻方向，打出了一套自我革命的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“组合拳”。</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317861"/>
            <a:ext cx="10529888"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落实好这些部署和要求，就能抓纲带目、以点带面，在重点突破中开创新局。</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这是新时代党的建设总体布局的深化拓展</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党的十九大提出党的建设总体布局，突出了政治建设的统领地位。报告在此基础上，紧紧抓住政治建设的首要任务，把坚持和加强党中央集中统一领导突出出来放在第一条，凸显了党中央在管党治党中的“中军帐”地位，有利于更加全面、系统、整体落实党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领导。</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184511"/>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报告着眼健全全面从严治党体系，创造性提出完善党的自我革命制度规范体系。自我革命是我们党找到的跳出治乱兴衰历史周期率的第二个答案，这一战略举措强化了坚定推进自我革命的制度保障，标志着制度治党、依规治党进入了体系设计、统筹推进、一体建设的新</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阶段。</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290658"/>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这是全面从严治党向纵深推进的重大创新</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思想理念上，首次提出腐败是危害党的生命力和战斗力的最大毒瘤，反腐败是最彻底的自我革命，这深刻揭示了腐败问题的顽固性、易发性、危害性，鲜明表达了我们党永远吹冲锋号、将反腐败斗争进行到底的坚定决心意志。</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441686"/>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在制度机制上，鲜明提出完善党中央重大决策部署落实机制，创造性提出形成坚持真理、修正错误，发现问题、纠正偏差的机制，健全培养选拔优秀年轻干部常态化工作机制，一体构建追逃防逃追赃机制等，必将推动全面从严治党形成系统施治、标本兼治的综合</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效应。</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8682" y="1365486"/>
            <a:ext cx="10529888" cy="4030980"/>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在具体举措上，提出完善党中央决策议事协调机构，推进政治监督具体化、精准化、常态化，做深做实干部政治素质考察，惩治新型腐败和隐性腐败等一系列新招实招，有利于推动党的领导和党的建设落地落实落</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细。</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07007"/>
          </a:xfrm>
          <a:prstGeom prst="rect">
            <a:avLst/>
          </a:prstGeom>
        </p:spPr>
        <p:txBody>
          <a:bodyPr wrap="square">
            <a:spAutoFit/>
          </a:bodyPr>
          <a:lstStyle/>
          <a:p>
            <a:pPr>
              <a:lnSpc>
                <a:spcPct val="70000"/>
              </a:lnSpc>
            </a:pPr>
            <a:r>
              <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（二）深入推进新时代党的建设新的伟大工程的重点任务</a:t>
            </a:r>
            <a:endParaRPr lang="zh-CN" altLang="en-US"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1560" y="1125337"/>
            <a:ext cx="10777480" cy="452310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报告阐明的大会主题是大会的灵魂，是党和国家事业发展的总纲。这次大会的主题是：</a:t>
            </a:r>
            <a:r>
              <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高举中国特色社会主义伟大旗帜，全面贯彻习近平新时代中国特色社会主义思想，弘扬伟大建党精神，自信自强、守正创新，踔厉奋发、勇毅前行，为全面建设社会主义现代化国家、全面推进中华民族伟大复兴而团结</a:t>
            </a:r>
            <a:r>
              <a:rPr lang="zh-CN" altLang="en-US" sz="3200" dirty="0" smtClean="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奋斗。</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2410" y="6180472"/>
            <a:ext cx="9055865" cy="585801"/>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一、关于党的二十大的主题、主要成果</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81726" y="535454"/>
            <a:ext cx="3587842" cy="461665"/>
          </a:xfrm>
          <a:prstGeom prst="rect">
            <a:avLst/>
          </a:prstGeom>
        </p:spPr>
        <p:txBody>
          <a:bodyPr wrap="none">
            <a:spAutoFit/>
          </a:bodyPr>
          <a:lstStyle/>
          <a:p>
            <a:r>
              <a:rPr lang="zh-CN" altLang="zh-CN"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（一）党的二十大的主题</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grpSp>
        <p:nvGrpSpPr>
          <p:cNvPr id="12" name="组合 11"/>
          <p:cNvGrpSpPr/>
          <p:nvPr/>
        </p:nvGrpSpPr>
        <p:grpSpPr>
          <a:xfrm>
            <a:off x="1790700" y="3048000"/>
            <a:ext cx="9982200" cy="762000"/>
            <a:chOff x="1952625" y="2714625"/>
            <a:chExt cx="9982200" cy="762000"/>
          </a:xfrm>
        </p:grpSpPr>
        <p:sp>
          <p:nvSpPr>
            <p:cNvPr id="3" name="矩形 2"/>
            <p:cNvSpPr/>
            <p:nvPr/>
          </p:nvSpPr>
          <p:spPr>
            <a:xfrm>
              <a:off x="1952625" y="2714625"/>
              <a:ext cx="58477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矩形 3"/>
            <p:cNvSpPr/>
            <p:nvPr/>
          </p:nvSpPr>
          <p:spPr>
            <a:xfrm>
              <a:off x="2133600" y="2891850"/>
              <a:ext cx="58477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 name="直接连接符 5"/>
            <p:cNvCxnSpPr/>
            <p:nvPr/>
          </p:nvCxnSpPr>
          <p:spPr>
            <a:xfrm flipV="1">
              <a:off x="2718375" y="3429000"/>
              <a:ext cx="9216450" cy="19052"/>
            </a:xfrm>
            <a:prstGeom prst="line">
              <a:avLst/>
            </a:prstGeom>
            <a:ln w="31750">
              <a:gradFill>
                <a:gsLst>
                  <a:gs pos="100000">
                    <a:schemeClr val="accent1">
                      <a:lumMod val="5000"/>
                      <a:lumOff val="95000"/>
                      <a:alpha val="0"/>
                    </a:schemeClr>
                  </a:gs>
                  <a:gs pos="0">
                    <a:schemeClr val="bg1"/>
                  </a:gs>
                </a:gsLst>
                <a:lin ang="30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30666" y="2899543"/>
              <a:ext cx="8417689" cy="569387"/>
            </a:xfrm>
            <a:prstGeom prst="rect">
              <a:avLst/>
            </a:prstGeom>
          </p:spPr>
          <p:txBody>
            <a:bodyPr wrap="none">
              <a:spAutoFit/>
            </a:bodyPr>
            <a:lstStyle/>
            <a:p>
              <a:pPr>
                <a:lnSpc>
                  <a:spcPct val="70000"/>
                </a:lnSpc>
              </a:pPr>
              <a:r>
                <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（三）牢牢把握团结奋斗的时代要求</a:t>
              </a:r>
              <a:endParaRPr lang="zh-CN" altLang="en-US" sz="40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grpSp>
      <p:sp>
        <p:nvSpPr>
          <p:cNvPr id="8" name="文本框 7"/>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117836"/>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习主席强调，团结才能胜利，奋斗才会成功。报告通篇贯穿和体现发扬斗争精神、增强斗争本领、坚持团结奋斗的要求。</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为什么我们党这么重视团结奋斗？</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百年来我们党带领人民团结一致同甘共苦，取得的一切成就都是团结奋斗的结果，团结奋斗是中国共产党和中国人民最显著的精神</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标识。</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（三）牢牢把握团结奋斗的时代要求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2622" y="1620121"/>
            <a:ext cx="10529888"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党的十八大以来，我们党紧紧依靠人民，稳经济、促发展，战贫困、建小康，控疫情、抗大灾，应变局、化危机，攻克了一个个看似不可攻克的难关险阻，创造了一个个令人刮目相看的人间奇迹。实践充分证明，新时代的伟大成就是党和人民一道拼出来、干出来、奋斗出来的。当前，世界之变、时代之变、历史之变正以前所未有的方式</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展开，</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（三）牢牢把握团结奋斗的时代要求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2787" y="1618956"/>
            <a:ext cx="10529888"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我国发展进入战略机遇和风险挑战并存、不确定难预料因素增多的时期，各种“黑天鹅”、“灰犀牛”事件随时可能发生。这给我国的现代化建设提出了一系列新课题新挑战，直接考验我们的斗争勇气、战略能力、应对水平。我们要准备经受风高浪急甚至惊涛骇浪的重大考验，必须在党的旗帜下团结成“一块坚硬的钢铁”，心往一处想、劲往一处使，用新的伟大奋斗创造新的</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伟业。</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（三）牢牢把握团结奋斗的时代要求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260711"/>
            <a:ext cx="10529888" cy="4399915"/>
          </a:xfrm>
          <a:prstGeom prst="rect">
            <a:avLst/>
          </a:prstGeom>
          <a:noFill/>
        </p:spPr>
        <p:txBody>
          <a:bodyPr wrap="square" rtlCol="0">
            <a:spAutoFit/>
          </a:bodyPr>
          <a:lstStyle/>
          <a:p>
            <a:pPr>
              <a:lnSpc>
                <a:spcPct val="20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新时代我们怎样继续团结奋斗？</a:t>
            </a: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报告强调，全党同志务必不忘初心、牢记使命，务必谦虚谨慎、艰苦奋斗，务必敢于斗争、善于斗争。这“三个务必”，是对中国共产党是什么、要干什么这个根本问题的郑重回答，是我们奋斗不息的力量源泉，是保持共产党人敢于斗争风骨胆魄的根本政治</a:t>
            </a:r>
            <a:r>
              <a:rPr lang="zh-CN" altLang="en-US" sz="28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要求。</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（三）牢牢把握团结奋斗的时代要求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2482" y="1527411"/>
            <a:ext cx="10529888" cy="396938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团结奋斗最根本的是把我们自己的事情做好。报告提出必须牢记“五个必由之路”，这是我们在长期实践中得出的至关紧要的规律性认识，必须矢志不渝、笃行不怠。团结奋斗最终要落到行动上，牢记空谈误国、实干兴邦，撸起袖子加油干、风雨无阻向前行，义无反顾继续进行具有许多新的历史特点的伟大斗争，在新的赶考路上交出更加优异答卷</a:t>
            </a:r>
            <a:endParaRPr lang="zh-CN" altLang="en-US" sz="28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
        <p:nvSpPr>
          <p:cNvPr id="6" name="文本框 5"/>
          <p:cNvSpPr txBox="1"/>
          <p:nvPr/>
        </p:nvSpPr>
        <p:spPr>
          <a:xfrm>
            <a:off x="2410" y="6237622"/>
            <a:ext cx="9055865" cy="645160"/>
          </a:xfrm>
          <a:prstGeom prst="rect">
            <a:avLst/>
          </a:prstGeom>
          <a:noFill/>
        </p:spPr>
        <p:txBody>
          <a:bodyPr wrap="square" rtlCol="0">
            <a:spAutoFit/>
          </a:bodyPr>
          <a:lstStyle/>
          <a:p>
            <a:pPr>
              <a:lnSpc>
                <a:spcPct val="150000"/>
              </a:lnSpc>
              <a:buClrTx/>
              <a:buSzTx/>
              <a:buFontTx/>
            </a:pPr>
            <a:r>
              <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六、关于坚持党的全面领导和全面从严治党</a:t>
            </a:r>
            <a:endParaRPr lang="zh-CN" altLang="en-US" sz="24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5" name="矩形 4"/>
          <p:cNvSpPr/>
          <p:nvPr/>
        </p:nvSpPr>
        <p:spPr>
          <a:xfrm>
            <a:off x="6162677" y="592604"/>
            <a:ext cx="6029324" cy="378565"/>
          </a:xfrm>
          <a:prstGeom prst="rect">
            <a:avLst/>
          </a:prstGeom>
        </p:spPr>
        <p:txBody>
          <a:bodyPr wrap="square">
            <a:spAutoFit/>
          </a:bodyPr>
          <a:lstStyle/>
          <a:p>
            <a:pPr>
              <a:lnSpc>
                <a:spcPct val="70000"/>
              </a:lnSpc>
            </a:pPr>
            <a:r>
              <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rPr>
              <a:t>（三）牢牢把握团结奋斗的时代要求</a:t>
            </a:r>
            <a:endParaRPr lang="zh-CN" altLang="en-US" sz="2400" b="1" dirty="0">
              <a:ln>
                <a:solidFill>
                  <a:schemeClr val="tx1"/>
                </a:solidFill>
              </a:ln>
              <a:solidFill>
                <a:srgbClr val="FFFF00"/>
              </a:solidFill>
              <a:effectLst>
                <a:outerShdw blurRad="38100" dist="38100" dir="2700000" algn="tl">
                  <a:srgbClr val="000000">
                    <a:alpha val="43137"/>
                  </a:srgbClr>
                </a:outerShdw>
              </a:effectLst>
              <a:latin typeface="方正行楷简体" panose="02000000000000000000" charset="-122"/>
              <a:ea typeface="方正行楷简体" panose="02000000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132" y="1260711"/>
            <a:ext cx="10529888" cy="4523105"/>
          </a:xfrm>
          <a:prstGeom prst="rect">
            <a:avLst/>
          </a:prstGeom>
          <a:noFill/>
        </p:spPr>
        <p:txBody>
          <a:bodyPr wrap="square" rtlCol="0">
            <a:spAutoFit/>
          </a:bodyPr>
          <a:lstStyle/>
          <a:p>
            <a:pPr>
              <a:lnSpc>
                <a:spcPct val="150000"/>
              </a:lnSpc>
              <a:buClrTx/>
              <a:buSzTx/>
              <a:buFontTx/>
            </a:pPr>
            <a:r>
              <a:rPr lang="zh-CN" altLang="en-US" sz="28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新征程的蓝图已经绘就，再出发的号角已经吹响。我们要认真学习领会党的二十大精神，认真贯彻党中央、中央军委和习主席决策部署，深刻领悟“两个确立”的决定性意义，增强“四个意识”、坚定“四个自信”、做到“两个维护”</a:t>
            </a:r>
            <a:r>
              <a:rPr lang="zh-CN" altLang="en-US"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，为</a:t>
            </a: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全面建设社会主义现代化国家、全面推进中华民族伟大复兴而团结奋斗</a:t>
            </a:r>
            <a:endParaRPr lang="zh-CN" altLang="en-US" sz="3200" dirty="0">
              <a:solidFill>
                <a:srgbClr val="FFFF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4210" y="1610995"/>
            <a:ext cx="10863580" cy="3692525"/>
          </a:xfrm>
          <a:prstGeom prst="rect">
            <a:avLst/>
          </a:prstGeom>
          <a:noFill/>
        </p:spPr>
        <p:txBody>
          <a:bodyPr wrap="square" rtlCol="0">
            <a:spAutoFit/>
          </a:bodyPr>
          <a:lstStyle/>
          <a:p>
            <a:pPr>
              <a:lnSpc>
                <a:spcPct val="150000"/>
              </a:lnSpc>
              <a:buClrTx/>
              <a:buSzTx/>
              <a:buFontTx/>
            </a:pPr>
            <a:r>
              <a:rPr lang="zh-CN" altLang="en-US" sz="3200" dirty="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4400" dirty="0" smtClean="0">
                <a:solidFill>
                  <a:srgbClr val="FFC000"/>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党日活动主题：学党章自觉缴纳党费</a:t>
            </a:r>
            <a:endParaRPr lang="en-US" altLang="zh-CN" sz="36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50000"/>
              </a:lnSpc>
              <a:buClrTx/>
              <a:buSzTx/>
              <a:buFontTx/>
            </a:pPr>
            <a:r>
              <a:rPr lang="en-US" altLang="zh-CN"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endParaRPr lang="en-US" altLang="zh-CN" sz="32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a:p>
            <a:pPr>
              <a:lnSpc>
                <a:spcPct val="150000"/>
              </a:lnSpc>
              <a:buClrTx/>
              <a:buSzTx/>
              <a:buFontTx/>
            </a:pPr>
            <a:r>
              <a:rPr lang="zh-CN" altLang="en-US" sz="36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    </a:t>
            </a:r>
            <a:r>
              <a:rPr lang="zh-CN" altLang="en-US" sz="40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rPr>
              <a:t>根据目前党员实际，缴纳方式以党支部集中收缴党费为主，网上微信缴纳为辅。</a:t>
            </a:r>
            <a:endParaRPr lang="zh-CN" altLang="en-US" sz="4000" dirty="0" smtClean="0">
              <a:solidFill>
                <a:schemeClr val="bg1"/>
              </a:solidFill>
              <a:effectLst>
                <a:outerShdw dist="76200" dir="2700000" algn="tl" rotWithShape="0">
                  <a:prstClr val="black">
                    <a:alpha val="100000"/>
                  </a:prstClr>
                </a:outerShdw>
              </a:effectLst>
              <a:latin typeface="方正大黑简体" panose="03000509000000000000" pitchFamily="65" charset="-122"/>
              <a:ea typeface="方正大黑简体" panose="03000509000000000000" pitchFamily="65" charset="-122"/>
              <a:cs typeface="方正兰亭大黑_GBK" panose="02000500000000000000" charset="-122"/>
            </a:endParaRPr>
          </a:p>
        </p:txBody>
      </p:sp>
      <p:sp>
        <p:nvSpPr>
          <p:cNvPr id="2" name="矩形 1"/>
          <p:cNvSpPr/>
          <p:nvPr/>
        </p:nvSpPr>
        <p:spPr>
          <a:xfrm>
            <a:off x="1491018" y="168814"/>
            <a:ext cx="4443058" cy="584775"/>
          </a:xfrm>
          <a:prstGeom prst="rect">
            <a:avLst/>
          </a:prstGeom>
        </p:spPr>
        <p:txBody>
          <a:bodyPr wrap="square">
            <a:spAutoFit/>
          </a:bodyPr>
          <a:lstStyle/>
          <a:p>
            <a:r>
              <a:rPr lang="zh-CN" altLang="zh-CN"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cs typeface="宋体" panose="02010600030101010101" pitchFamily="2" charset="-122"/>
              </a:rPr>
              <a:t>党的二十大精神宣讲</a:t>
            </a:r>
            <a:endParaRPr lang="zh-CN" altLang="en-US" sz="3200" b="1" dirty="0">
              <a:ln w="22225">
                <a:solidFill>
                  <a:srgbClr val="960000"/>
                </a:solidFill>
              </a:ln>
              <a:gradFill>
                <a:gsLst>
                  <a:gs pos="16000">
                    <a:schemeClr val="bg1"/>
                  </a:gs>
                  <a:gs pos="53000">
                    <a:srgbClr val="FFFF00"/>
                  </a:gs>
                  <a:gs pos="85000">
                    <a:schemeClr val="accent2"/>
                  </a:gs>
                </a:gsLst>
                <a:lin ang="5400000" scaled="1"/>
              </a:gradFill>
              <a:effectLst>
                <a:outerShdw blurRad="50800" dist="50800" dir="2400000" algn="l" rotWithShape="0">
                  <a:prstClr val="black"/>
                </a:outerShdw>
              </a:effectLst>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14642</Words>
  <Application>WPS 演示</Application>
  <PresentationFormat>自定义</PresentationFormat>
  <Paragraphs>667</Paragraphs>
  <Slides>97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97</vt:i4>
      </vt:variant>
    </vt:vector>
  </HeadingPairs>
  <TitlesOfParts>
    <vt:vector size="111" baseType="lpstr">
      <vt:lpstr>Arial</vt:lpstr>
      <vt:lpstr>宋体</vt:lpstr>
      <vt:lpstr>Wingdings</vt:lpstr>
      <vt:lpstr>方正兰亭大黑_GBK</vt:lpstr>
      <vt:lpstr>方正行楷简体</vt:lpstr>
      <vt:lpstr>方正大黑简体</vt:lpstr>
      <vt:lpstr>Times New Roman</vt:lpstr>
      <vt:lpstr>微软雅黑</vt:lpstr>
      <vt:lpstr>Arial Unicode MS</vt:lpstr>
      <vt:lpstr>等线</vt:lpstr>
      <vt:lpstr>黑体</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lei sun</dc:creator>
  <cp:lastModifiedBy>Administrator</cp:lastModifiedBy>
  <cp:revision>182</cp:revision>
  <dcterms:created xsi:type="dcterms:W3CDTF">2021-06-08T15:51:00Z</dcterms:created>
  <dcterms:modified xsi:type="dcterms:W3CDTF">2010-12-31T16:05:15Z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7825CD6075384958A18999E131887405</vt:lpwstr>
  </property>
  <property fmtid="{D5CDD505-2E9C-101B-9397-08002B2CF9AE}" pid="3" name="KSOProductBuildVer">
    <vt:lpwstr>2052-10.1.0.7346</vt:lpwstr>
  </property>
</Properties>
</file>